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73" r:id="rId7"/>
    <p:sldId id="259" r:id="rId8"/>
    <p:sldId id="261" r:id="rId9"/>
    <p:sldId id="266" r:id="rId10"/>
    <p:sldId id="260" r:id="rId11"/>
    <p:sldId id="262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1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9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0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5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0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0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207A-B274-4FFE-AC08-A037B9BB0264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1B1F-728D-4F76-92B7-FFB6DFC0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2533650"/>
          </a:xfrm>
        </p:spPr>
        <p:txBody>
          <a:bodyPr>
            <a:normAutofit fontScale="90000"/>
          </a:bodyPr>
          <a:lstStyle/>
          <a:p>
            <a:r>
              <a:rPr lang="es-UY" b="1" dirty="0"/>
              <a:t>Visual </a:t>
            </a:r>
            <a:r>
              <a:rPr lang="es-UY" b="1" dirty="0" err="1"/>
              <a:t>outcome</a:t>
            </a:r>
            <a:r>
              <a:rPr lang="es-UY" b="1" dirty="0"/>
              <a:t> of </a:t>
            </a:r>
            <a:r>
              <a:rPr lang="es-UY" b="1" dirty="0" err="1"/>
              <a:t>cataract</a:t>
            </a:r>
            <a:r>
              <a:rPr lang="es-UY" b="1" dirty="0"/>
              <a:t> </a:t>
            </a:r>
            <a:r>
              <a:rPr lang="es-UY" b="1" dirty="0" err="1"/>
              <a:t>surgery</a:t>
            </a:r>
            <a:r>
              <a:rPr lang="es-UY" b="1" dirty="0"/>
              <a:t> </a:t>
            </a:r>
            <a:r>
              <a:rPr lang="es-UY" b="1" dirty="0" err="1"/>
              <a:t>performed</a:t>
            </a:r>
            <a:r>
              <a:rPr lang="es-UY" b="1" dirty="0"/>
              <a:t> </a:t>
            </a:r>
            <a:r>
              <a:rPr lang="es-UY" b="1" dirty="0" err="1"/>
              <a:t>by</a:t>
            </a:r>
            <a:r>
              <a:rPr lang="es-UY" b="1" dirty="0"/>
              <a:t> </a:t>
            </a:r>
            <a:r>
              <a:rPr lang="es-UY" b="1" dirty="0" err="1"/>
              <a:t>residents</a:t>
            </a:r>
            <a:r>
              <a:rPr lang="en-US" dirty="0"/>
              <a:t/>
            </a:r>
            <a:br>
              <a:rPr lang="en-US" dirty="0"/>
            </a:br>
            <a:r>
              <a:rPr lang="es-UY" sz="2000" dirty="0" err="1"/>
              <a:t>Chea</a:t>
            </a:r>
            <a:r>
              <a:rPr lang="es-UY" sz="2000" dirty="0"/>
              <a:t> Ang</a:t>
            </a:r>
            <a:r>
              <a:rPr lang="es-UY" sz="2000" baseline="30000" dirty="0"/>
              <a:t>1*</a:t>
            </a:r>
            <a:r>
              <a:rPr lang="es-UY" sz="2000" dirty="0"/>
              <a:t>, </a:t>
            </a:r>
            <a:r>
              <a:rPr lang="es-UY" sz="2000" dirty="0" err="1"/>
              <a:t>Neang</a:t>
            </a:r>
            <a:r>
              <a:rPr lang="es-UY" sz="2000" dirty="0"/>
              <a:t> Mao</a:t>
            </a:r>
            <a:r>
              <a:rPr lang="es-UY" sz="2000" baseline="30000" dirty="0"/>
              <a:t>2*</a:t>
            </a:r>
            <a:r>
              <a:rPr lang="es-UY" sz="2000" dirty="0"/>
              <a:t>, Do Seiha</a:t>
            </a:r>
            <a:r>
              <a:rPr lang="es-UY" sz="2000" baseline="30000" dirty="0"/>
              <a:t>3*</a:t>
            </a:r>
            <a:r>
              <a:rPr lang="es-UY" sz="2000" dirty="0"/>
              <a:t>, Un Leng</a:t>
            </a:r>
            <a:r>
              <a:rPr lang="es-UY" sz="2000" baseline="30000" dirty="0"/>
              <a:t>4*</a:t>
            </a:r>
            <a:r>
              <a:rPr lang="es-UY" sz="2000" dirty="0"/>
              <a:t>, </a:t>
            </a:r>
            <a:r>
              <a:rPr lang="es-UY" sz="2000" dirty="0" err="1"/>
              <a:t>Ouk</a:t>
            </a:r>
            <a:r>
              <a:rPr lang="es-UY" sz="2000" dirty="0"/>
              <a:t> </a:t>
            </a:r>
            <a:r>
              <a:rPr lang="es-UY" sz="2000" dirty="0" err="1"/>
              <a:t>Sok</a:t>
            </a:r>
            <a:r>
              <a:rPr lang="es-UY" sz="2000" dirty="0"/>
              <a:t> Hean</a:t>
            </a:r>
            <a:r>
              <a:rPr lang="es-UY" sz="2000" baseline="30000" dirty="0"/>
              <a:t>5</a:t>
            </a:r>
            <a:r>
              <a:rPr lang="es-UY" baseline="30000" dirty="0"/>
              <a:t>*</a:t>
            </a:r>
            <a:r>
              <a:rPr lang="es-UY" dirty="0"/>
              <a:t>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57800"/>
            <a:ext cx="4572000" cy="838200"/>
          </a:xfrm>
        </p:spPr>
        <p:txBody>
          <a:bodyPr/>
          <a:lstStyle/>
          <a:p>
            <a:r>
              <a:rPr lang="en-US" dirty="0" smtClean="0"/>
              <a:t>Presenter: Dr. </a:t>
            </a:r>
            <a:r>
              <a:rPr lang="en-US" dirty="0" err="1" smtClean="0"/>
              <a:t>Chea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b="1" dirty="0">
                <a:solidFill>
                  <a:srgbClr val="0070C0"/>
                </a:solidFill>
              </a:rPr>
              <a:t>Pre-</a:t>
            </a:r>
            <a:r>
              <a:rPr lang="es-UY" b="1" dirty="0" err="1">
                <a:solidFill>
                  <a:srgbClr val="0070C0"/>
                </a:solidFill>
              </a:rPr>
              <a:t>operatively</a:t>
            </a:r>
            <a:r>
              <a:rPr lang="es-UY" b="1" dirty="0">
                <a:solidFill>
                  <a:srgbClr val="0070C0"/>
                </a:solidFill>
              </a:rPr>
              <a:t>,</a:t>
            </a:r>
            <a:r>
              <a:rPr lang="es-UY" dirty="0"/>
              <a:t> </a:t>
            </a:r>
            <a:r>
              <a:rPr lang="en-US" dirty="0"/>
              <a:t>presenting visual acuity was poor ( &lt;6/60 ) in 96</a:t>
            </a:r>
            <a:r>
              <a:rPr lang="en-US" dirty="0" smtClean="0"/>
              <a:t>%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At </a:t>
            </a:r>
            <a:r>
              <a:rPr lang="en-US" b="1" dirty="0" smtClean="0">
                <a:solidFill>
                  <a:srgbClr val="0070C0"/>
                </a:solidFill>
              </a:rPr>
              <a:t>discharge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uncorrected </a:t>
            </a:r>
            <a:r>
              <a:rPr lang="en-US" dirty="0"/>
              <a:t>visual acuity of &gt; 6/18 was achieved in 46</a:t>
            </a:r>
            <a:r>
              <a:rPr lang="en-US" dirty="0" smtClean="0"/>
              <a:t>%</a:t>
            </a:r>
          </a:p>
          <a:p>
            <a:pPr lvl="1"/>
            <a:r>
              <a:rPr lang="en-US" dirty="0"/>
              <a:t>44.6% had visual acuity of 6/18 – </a:t>
            </a:r>
            <a:r>
              <a:rPr lang="en-US" dirty="0" smtClean="0"/>
              <a:t>6/60</a:t>
            </a:r>
          </a:p>
          <a:p>
            <a:pPr lvl="1"/>
            <a:r>
              <a:rPr lang="en-US" dirty="0"/>
              <a:t>9.4% had poor visual outcome (VA &lt; 6/60</a:t>
            </a:r>
            <a:r>
              <a:rPr lang="en-US" i="1" dirty="0" smtClean="0"/>
              <a:t>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On the 30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postoperative </a:t>
            </a:r>
            <a:r>
              <a:rPr lang="en-US" b="1" dirty="0" smtClean="0">
                <a:solidFill>
                  <a:srgbClr val="0070C0"/>
                </a:solidFill>
              </a:rPr>
              <a:t>day</a:t>
            </a:r>
          </a:p>
          <a:p>
            <a:pPr lvl="1"/>
            <a:r>
              <a:rPr lang="en-US" dirty="0" smtClean="0"/>
              <a:t>VA </a:t>
            </a:r>
            <a:r>
              <a:rPr lang="en-US" dirty="0"/>
              <a:t>of &gt; 6/18 </a:t>
            </a:r>
            <a:r>
              <a:rPr lang="en-US" dirty="0" smtClean="0"/>
              <a:t>was </a:t>
            </a:r>
            <a:r>
              <a:rPr lang="en-US" dirty="0"/>
              <a:t>70.8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VA of  6/18 – 6/60 was 23.7%</a:t>
            </a:r>
          </a:p>
          <a:p>
            <a:pPr lvl="1"/>
            <a:r>
              <a:rPr lang="en-US" dirty="0" smtClean="0"/>
              <a:t>5.5</a:t>
            </a:r>
            <a:r>
              <a:rPr lang="en-US" dirty="0"/>
              <a:t>% had poor visual outcome.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Post operative complications</a:t>
            </a:r>
          </a:p>
          <a:p>
            <a:pPr lvl="1"/>
            <a:r>
              <a:rPr lang="en-US" dirty="0" smtClean="0"/>
              <a:t>corneal edema 8%</a:t>
            </a:r>
          </a:p>
          <a:p>
            <a:pPr lvl="1"/>
            <a:r>
              <a:rPr lang="en-US" dirty="0" err="1" smtClean="0"/>
              <a:t>hyphema</a:t>
            </a:r>
            <a:r>
              <a:rPr lang="en-US" dirty="0" smtClean="0"/>
              <a:t> 5%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3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s-UY" dirty="0" smtClean="0"/>
              <a:t>A </a:t>
            </a:r>
            <a:r>
              <a:rPr lang="es-UY" dirty="0" err="1"/>
              <a:t>study</a:t>
            </a:r>
            <a:r>
              <a:rPr lang="es-UY" dirty="0"/>
              <a:t> </a:t>
            </a:r>
            <a:r>
              <a:rPr lang="es-UY" dirty="0" err="1"/>
              <a:t>by</a:t>
            </a:r>
            <a:r>
              <a:rPr lang="es-UY" dirty="0"/>
              <a:t> R </a:t>
            </a:r>
            <a:r>
              <a:rPr lang="es-UY" dirty="0" err="1"/>
              <a:t>Venkatesh</a:t>
            </a:r>
            <a:r>
              <a:rPr lang="es-UY" dirty="0"/>
              <a:t> et al. </a:t>
            </a:r>
            <a:r>
              <a:rPr lang="es-UY" dirty="0" err="1"/>
              <a:t>to</a:t>
            </a:r>
            <a:r>
              <a:rPr lang="es-UY" dirty="0"/>
              <a:t> </a:t>
            </a:r>
            <a:r>
              <a:rPr lang="es-UY" dirty="0" err="1"/>
              <a:t>evaluate</a:t>
            </a:r>
            <a:r>
              <a:rPr lang="es-UY" dirty="0"/>
              <a:t> </a:t>
            </a:r>
            <a:r>
              <a:rPr lang="es-UY" dirty="0" err="1"/>
              <a:t>the</a:t>
            </a:r>
            <a:r>
              <a:rPr lang="es-UY" dirty="0"/>
              <a:t> </a:t>
            </a:r>
            <a:r>
              <a:rPr lang="es-UY" dirty="0" err="1"/>
              <a:t>outcome</a:t>
            </a:r>
            <a:r>
              <a:rPr lang="es-UY" dirty="0"/>
              <a:t> of MSICS and ECCE </a:t>
            </a:r>
            <a:r>
              <a:rPr lang="es-UY" dirty="0" err="1"/>
              <a:t>performed</a:t>
            </a:r>
            <a:r>
              <a:rPr lang="es-UY" dirty="0"/>
              <a:t> </a:t>
            </a:r>
            <a:r>
              <a:rPr lang="es-UY" dirty="0" err="1"/>
              <a:t>by</a:t>
            </a:r>
            <a:r>
              <a:rPr lang="es-UY" dirty="0"/>
              <a:t> </a:t>
            </a:r>
            <a:r>
              <a:rPr lang="es-UY" dirty="0" err="1"/>
              <a:t>high</a:t>
            </a:r>
            <a:r>
              <a:rPr lang="es-UY" dirty="0"/>
              <a:t> </a:t>
            </a:r>
            <a:r>
              <a:rPr lang="es-UY" dirty="0" err="1"/>
              <a:t>volume</a:t>
            </a:r>
            <a:r>
              <a:rPr lang="es-UY" dirty="0"/>
              <a:t> </a:t>
            </a:r>
            <a:r>
              <a:rPr lang="es-UY" dirty="0" err="1"/>
              <a:t>cataract</a:t>
            </a:r>
            <a:r>
              <a:rPr lang="es-UY" dirty="0"/>
              <a:t> </a:t>
            </a:r>
            <a:r>
              <a:rPr lang="es-UY" dirty="0" err="1"/>
              <a:t>surgeon</a:t>
            </a:r>
            <a:r>
              <a:rPr lang="es-UY" dirty="0"/>
              <a:t> </a:t>
            </a:r>
            <a:r>
              <a:rPr lang="es-UY" dirty="0" err="1"/>
              <a:t>showed</a:t>
            </a:r>
            <a:r>
              <a:rPr lang="es-UY" dirty="0"/>
              <a:t> </a:t>
            </a:r>
            <a:r>
              <a:rPr lang="es-UY" dirty="0" err="1"/>
              <a:t>that</a:t>
            </a:r>
            <a:r>
              <a:rPr lang="es-UY" dirty="0"/>
              <a:t> 94% </a:t>
            </a:r>
            <a:r>
              <a:rPr lang="es-UY" dirty="0" err="1"/>
              <a:t>had</a:t>
            </a:r>
            <a:r>
              <a:rPr lang="es-UY" dirty="0"/>
              <a:t> </a:t>
            </a:r>
            <a:r>
              <a:rPr lang="es-UY" dirty="0" err="1"/>
              <a:t>best</a:t>
            </a:r>
            <a:r>
              <a:rPr lang="es-UY" dirty="0"/>
              <a:t> </a:t>
            </a:r>
            <a:r>
              <a:rPr lang="es-UY" dirty="0" err="1"/>
              <a:t>corrected</a:t>
            </a:r>
            <a:r>
              <a:rPr lang="es-UY" dirty="0"/>
              <a:t> visual </a:t>
            </a:r>
            <a:r>
              <a:rPr lang="es-UY" dirty="0" err="1"/>
              <a:t>acuity</a:t>
            </a:r>
            <a:r>
              <a:rPr lang="es-UY" dirty="0"/>
              <a:t> of </a:t>
            </a:r>
            <a:r>
              <a:rPr lang="en-US" dirty="0"/>
              <a:t>≥6/18 compared to 70.8% who had uncorrected visual acuity of &gt; 6/18in the present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r>
              <a:rPr lang="en-US" dirty="0"/>
              <a:t>Diverse complications are encountered in SICS carried out by trainees post-operatively. However, in general, these complications in this study are acceptably low. IR </a:t>
            </a:r>
            <a:r>
              <a:rPr lang="en-US" dirty="0" err="1"/>
              <a:t>Ezegwui</a:t>
            </a:r>
            <a:r>
              <a:rPr lang="en-US" dirty="0"/>
              <a:t> et al reported 34% of corneal edema postoperatively following ECCE performed by trainees compared to 8% in this present study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quality of cataract surgery by residents during the learning curve has resulted in good visual </a:t>
            </a:r>
            <a:r>
              <a:rPr lang="en-US" dirty="0" smtClean="0"/>
              <a:t>outcome.</a:t>
            </a:r>
          </a:p>
          <a:p>
            <a:endParaRPr lang="en-US" dirty="0"/>
          </a:p>
          <a:p>
            <a:r>
              <a:rPr lang="en-US" dirty="0" smtClean="0"/>
              <a:t>Good </a:t>
            </a:r>
            <a:r>
              <a:rPr lang="en-US" dirty="0"/>
              <a:t>case selection and good pre-operation preparation has contributed to the success of good visual outcome. </a:t>
            </a:r>
            <a:endParaRPr lang="en-US" dirty="0" smtClean="0"/>
          </a:p>
          <a:p>
            <a:r>
              <a:rPr lang="en-US" dirty="0" smtClean="0"/>
              <a:t>Additional </a:t>
            </a:r>
            <a:r>
              <a:rPr lang="en-US" dirty="0"/>
              <a:t>training is required for better performance of residents, hence SICS should be included in the training program as this cost-effective technique provide acceptable result.</a:t>
            </a:r>
          </a:p>
        </p:txBody>
      </p:sp>
    </p:spTree>
    <p:extLst>
      <p:ext uri="{BB962C8B-B14F-4D97-AF65-F5344CB8AC3E}">
        <p14:creationId xmlns:p14="http://schemas.microsoft.com/office/powerpoint/2010/main" val="33280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Resnikoff</a:t>
            </a:r>
            <a:r>
              <a:rPr lang="en-US" dirty="0"/>
              <a:t> S et al., Global data on visual impairment in the year 2002. Bull World Health Organ 2004; 82: 844-51</a:t>
            </a:r>
          </a:p>
          <a:p>
            <a:pPr lvl="0"/>
            <a:r>
              <a:rPr lang="en-US" dirty="0" err="1"/>
              <a:t>Ezegwui</a:t>
            </a:r>
            <a:r>
              <a:rPr lang="en-US" dirty="0"/>
              <a:t> et al., Evaluation of extracapsular cataract extraction performed by trainees. Ann Med Health </a:t>
            </a:r>
            <a:r>
              <a:rPr lang="en-US" dirty="0" err="1"/>
              <a:t>Sci</a:t>
            </a:r>
            <a:r>
              <a:rPr lang="en-US" dirty="0"/>
              <a:t> Res, 2014 Jan; 4(1): 115-7</a:t>
            </a:r>
          </a:p>
          <a:p>
            <a:pPr lvl="0"/>
            <a:r>
              <a:rPr lang="en-US" dirty="0"/>
              <a:t>Moore DB, </a:t>
            </a:r>
            <a:r>
              <a:rPr lang="en-US" dirty="0" err="1"/>
              <a:t>Slabaugh</a:t>
            </a:r>
            <a:r>
              <a:rPr lang="en-US" dirty="0"/>
              <a:t> MA, Surgical outcomes and cost basis for resident-performed cataract surgery in an uninsured patient population. JAMA </a:t>
            </a:r>
            <a:r>
              <a:rPr lang="en-US" dirty="0" err="1"/>
              <a:t>Ophthalmol</a:t>
            </a:r>
            <a:r>
              <a:rPr lang="en-US" dirty="0"/>
              <a:t>, 2013 Jul; 131(7):891-7</a:t>
            </a:r>
          </a:p>
          <a:p>
            <a:pPr lvl="0"/>
            <a:r>
              <a:rPr lang="en-US" dirty="0"/>
              <a:t>Ament et al., Optimizing resident education in cataract surgery, Current Opinion in Ophthalmology, January 2011, p 64–67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-y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602_1301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5" y="1417638"/>
            <a:ext cx="8555789" cy="4812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72"/>
            <a:ext cx="8229600" cy="1143000"/>
          </a:xfrm>
        </p:spPr>
        <p:txBody>
          <a:bodyPr/>
          <a:lstStyle/>
          <a:p>
            <a:r>
              <a:rPr lang="en-US" b="1" dirty="0" smtClean="0"/>
              <a:t>Your Commitment Brings Success.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1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52" y="0"/>
            <a:ext cx="5043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UY" dirty="0" err="1"/>
              <a:t>Takeo</a:t>
            </a:r>
            <a:r>
              <a:rPr lang="es-UY" dirty="0"/>
              <a:t> </a:t>
            </a:r>
            <a:r>
              <a:rPr lang="es-UY" dirty="0" err="1"/>
              <a:t>Eye</a:t>
            </a:r>
            <a:r>
              <a:rPr lang="es-UY" dirty="0"/>
              <a:t> Hospital </a:t>
            </a:r>
            <a:r>
              <a:rPr lang="es-UY" dirty="0" err="1"/>
              <a:t>is</a:t>
            </a:r>
            <a:r>
              <a:rPr lang="es-UY" dirty="0"/>
              <a:t> </a:t>
            </a:r>
            <a:r>
              <a:rPr lang="es-UY" dirty="0" err="1"/>
              <a:t>one</a:t>
            </a:r>
            <a:r>
              <a:rPr lang="es-UY" dirty="0"/>
              <a:t> of </a:t>
            </a:r>
            <a:r>
              <a:rPr lang="es-UY" dirty="0" err="1"/>
              <a:t>the</a:t>
            </a:r>
            <a:r>
              <a:rPr lang="es-UY" dirty="0"/>
              <a:t> training center in </a:t>
            </a:r>
            <a:r>
              <a:rPr lang="es-UY" dirty="0" err="1"/>
              <a:t>Cambodia</a:t>
            </a:r>
            <a:r>
              <a:rPr lang="es-UY" dirty="0"/>
              <a:t>, </a:t>
            </a:r>
            <a:r>
              <a:rPr lang="es-UY" dirty="0" err="1"/>
              <a:t>providing</a:t>
            </a:r>
            <a:r>
              <a:rPr lang="es-UY" dirty="0"/>
              <a:t> </a:t>
            </a:r>
            <a:r>
              <a:rPr lang="es-UY" dirty="0" err="1"/>
              <a:t>both</a:t>
            </a:r>
            <a:r>
              <a:rPr lang="es-UY" dirty="0"/>
              <a:t> </a:t>
            </a:r>
            <a:r>
              <a:rPr lang="es-UY" dirty="0" err="1"/>
              <a:t>clinical</a:t>
            </a:r>
            <a:r>
              <a:rPr lang="es-UY" dirty="0"/>
              <a:t> and </a:t>
            </a:r>
            <a:r>
              <a:rPr lang="es-UY" dirty="0" err="1"/>
              <a:t>surgial</a:t>
            </a:r>
            <a:r>
              <a:rPr lang="es-UY" dirty="0"/>
              <a:t> </a:t>
            </a:r>
            <a:r>
              <a:rPr lang="es-UY" dirty="0" smtClean="0"/>
              <a:t>training</a:t>
            </a:r>
          </a:p>
          <a:p>
            <a:endParaRPr lang="en-US" dirty="0" smtClean="0"/>
          </a:p>
          <a:p>
            <a:r>
              <a:rPr lang="en-US" dirty="0" smtClean="0"/>
              <a:t>Cataract </a:t>
            </a:r>
            <a:r>
              <a:rPr lang="en-US" dirty="0"/>
              <a:t>extraction is the most common intraocular surgery taught to </a:t>
            </a:r>
            <a:r>
              <a:rPr lang="en-US" dirty="0" smtClean="0"/>
              <a:t>residents.</a:t>
            </a:r>
          </a:p>
          <a:p>
            <a:endParaRPr lang="en-US" dirty="0"/>
          </a:p>
          <a:p>
            <a:r>
              <a:rPr lang="es-UY" dirty="0" err="1" smtClean="0"/>
              <a:t>There</a:t>
            </a:r>
            <a:r>
              <a:rPr lang="es-UY" dirty="0" smtClean="0"/>
              <a:t> </a:t>
            </a:r>
            <a:r>
              <a:rPr lang="es-UY" dirty="0" err="1"/>
              <a:t>were</a:t>
            </a:r>
            <a:r>
              <a:rPr lang="es-UY" dirty="0"/>
              <a:t> more </a:t>
            </a:r>
            <a:r>
              <a:rPr lang="es-UY" dirty="0" err="1"/>
              <a:t>than</a:t>
            </a:r>
            <a:r>
              <a:rPr lang="es-UY" dirty="0"/>
              <a:t> 2000 </a:t>
            </a:r>
            <a:r>
              <a:rPr lang="es-UY" dirty="0" err="1"/>
              <a:t>cataract</a:t>
            </a:r>
            <a:r>
              <a:rPr lang="es-UY" dirty="0"/>
              <a:t> </a:t>
            </a:r>
            <a:r>
              <a:rPr lang="es-UY" dirty="0" err="1"/>
              <a:t>surgeries</a:t>
            </a:r>
            <a:r>
              <a:rPr lang="es-UY" dirty="0"/>
              <a:t> done per </a:t>
            </a:r>
            <a:r>
              <a:rPr lang="es-UY" dirty="0" err="1"/>
              <a:t>year</a:t>
            </a:r>
            <a:r>
              <a:rPr lang="es-UY" dirty="0"/>
              <a:t>, </a:t>
            </a:r>
            <a:r>
              <a:rPr lang="es-UY" dirty="0" err="1"/>
              <a:t>about</a:t>
            </a:r>
            <a:r>
              <a:rPr lang="es-UY" dirty="0"/>
              <a:t> 25% of </a:t>
            </a:r>
            <a:r>
              <a:rPr lang="es-UY" dirty="0" err="1"/>
              <a:t>which</a:t>
            </a:r>
            <a:r>
              <a:rPr lang="es-UY" dirty="0"/>
              <a:t> </a:t>
            </a:r>
            <a:r>
              <a:rPr lang="es-UY" dirty="0" err="1"/>
              <a:t>were</a:t>
            </a:r>
            <a:r>
              <a:rPr lang="es-UY" dirty="0"/>
              <a:t> </a:t>
            </a:r>
            <a:r>
              <a:rPr lang="es-UY" dirty="0" err="1"/>
              <a:t>performed</a:t>
            </a:r>
            <a:r>
              <a:rPr lang="es-UY" dirty="0"/>
              <a:t> </a:t>
            </a:r>
            <a:r>
              <a:rPr lang="es-UY" dirty="0" err="1"/>
              <a:t>by</a:t>
            </a:r>
            <a:r>
              <a:rPr lang="es-UY" dirty="0"/>
              <a:t> </a:t>
            </a:r>
            <a:r>
              <a:rPr lang="es-UY" dirty="0" err="1"/>
              <a:t>senior</a:t>
            </a:r>
            <a:r>
              <a:rPr lang="es-UY" dirty="0"/>
              <a:t> </a:t>
            </a:r>
            <a:r>
              <a:rPr lang="es-UY" dirty="0" err="1"/>
              <a:t>residents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err="1"/>
              <a:t>During</a:t>
            </a:r>
            <a:r>
              <a:rPr lang="es-UY" dirty="0"/>
              <a:t> </a:t>
            </a:r>
            <a:r>
              <a:rPr lang="es-UY" dirty="0" err="1"/>
              <a:t>their</a:t>
            </a:r>
            <a:r>
              <a:rPr lang="es-UY" dirty="0"/>
              <a:t> </a:t>
            </a:r>
            <a:r>
              <a:rPr lang="es-UY" dirty="0" err="1"/>
              <a:t>third</a:t>
            </a:r>
            <a:r>
              <a:rPr lang="es-UY" dirty="0"/>
              <a:t> </a:t>
            </a:r>
            <a:r>
              <a:rPr lang="es-UY" dirty="0" err="1"/>
              <a:t>year</a:t>
            </a:r>
            <a:r>
              <a:rPr lang="es-UY" dirty="0"/>
              <a:t> training, </a:t>
            </a:r>
            <a:r>
              <a:rPr lang="es-UY" dirty="0" err="1"/>
              <a:t>residents</a:t>
            </a:r>
            <a:r>
              <a:rPr lang="es-UY" dirty="0"/>
              <a:t> are </a:t>
            </a:r>
            <a:r>
              <a:rPr lang="es-UY" dirty="0" err="1"/>
              <a:t>oriented</a:t>
            </a:r>
            <a:r>
              <a:rPr lang="es-UY" dirty="0"/>
              <a:t> </a:t>
            </a:r>
            <a:r>
              <a:rPr lang="es-UY" dirty="0" err="1"/>
              <a:t>to</a:t>
            </a:r>
            <a:r>
              <a:rPr lang="es-UY" dirty="0"/>
              <a:t> do </a:t>
            </a:r>
            <a:r>
              <a:rPr lang="es-UY" dirty="0" err="1"/>
              <a:t>cataract</a:t>
            </a:r>
            <a:r>
              <a:rPr lang="es-UY" dirty="0"/>
              <a:t> </a:t>
            </a:r>
            <a:r>
              <a:rPr lang="es-UY" dirty="0" err="1"/>
              <a:t>surgery</a:t>
            </a:r>
            <a:r>
              <a:rPr lang="es-UY" dirty="0"/>
              <a:t> (</a:t>
            </a:r>
            <a:r>
              <a:rPr lang="es-UY" dirty="0" err="1"/>
              <a:t>mostly</a:t>
            </a:r>
            <a:r>
              <a:rPr lang="es-UY" dirty="0"/>
              <a:t> SICS) </a:t>
            </a:r>
            <a:r>
              <a:rPr lang="es-UY" dirty="0" err="1"/>
              <a:t>under</a:t>
            </a:r>
            <a:r>
              <a:rPr lang="es-UY" dirty="0"/>
              <a:t> </a:t>
            </a:r>
            <a:r>
              <a:rPr lang="es-UY" dirty="0" err="1"/>
              <a:t>supervision</a:t>
            </a:r>
            <a:r>
              <a:rPr lang="es-UY" dirty="0"/>
              <a:t> of </a:t>
            </a:r>
            <a:r>
              <a:rPr lang="es-UY" dirty="0" err="1"/>
              <a:t>senior</a:t>
            </a:r>
            <a:r>
              <a:rPr lang="es-UY" dirty="0"/>
              <a:t> </a:t>
            </a:r>
            <a:r>
              <a:rPr lang="es-UY" dirty="0" err="1" smtClean="0"/>
              <a:t>ophthalmologists</a:t>
            </a:r>
            <a:r>
              <a:rPr lang="es-UY" dirty="0" smtClean="0"/>
              <a:t>.</a:t>
            </a:r>
          </a:p>
          <a:p>
            <a:endParaRPr lang="es-UY" dirty="0"/>
          </a:p>
          <a:p>
            <a:r>
              <a:rPr lang="es-UY" dirty="0" smtClean="0"/>
              <a:t>So </a:t>
            </a:r>
            <a:r>
              <a:rPr lang="es-UY" dirty="0" err="1"/>
              <a:t>far</a:t>
            </a:r>
            <a:r>
              <a:rPr lang="es-UY" dirty="0"/>
              <a:t> </a:t>
            </a:r>
            <a:r>
              <a:rPr lang="es-UY" dirty="0" err="1"/>
              <a:t>the</a:t>
            </a:r>
            <a:r>
              <a:rPr lang="es-UY" dirty="0"/>
              <a:t> training </a:t>
            </a:r>
            <a:r>
              <a:rPr lang="es-UY" dirty="0" err="1"/>
              <a:t>have</a:t>
            </a:r>
            <a:r>
              <a:rPr lang="es-UY" dirty="0"/>
              <a:t> </a:t>
            </a:r>
            <a:r>
              <a:rPr lang="es-UY" dirty="0" err="1"/>
              <a:t>been</a:t>
            </a:r>
            <a:r>
              <a:rPr lang="es-UY" dirty="0"/>
              <a:t> </a:t>
            </a:r>
            <a:r>
              <a:rPr lang="es-UY" dirty="0" err="1"/>
              <a:t>going</a:t>
            </a:r>
            <a:r>
              <a:rPr lang="es-UY" dirty="0"/>
              <a:t> </a:t>
            </a:r>
            <a:r>
              <a:rPr lang="es-UY" dirty="0" err="1"/>
              <a:t>smoothly</a:t>
            </a:r>
            <a:r>
              <a:rPr lang="es-UY" dirty="0"/>
              <a:t> </a:t>
            </a:r>
            <a:r>
              <a:rPr lang="es-UY" dirty="0" err="1"/>
              <a:t>yet</a:t>
            </a:r>
            <a:r>
              <a:rPr lang="es-UY" dirty="0"/>
              <a:t> </a:t>
            </a:r>
            <a:r>
              <a:rPr lang="es-UY" dirty="0" err="1"/>
              <a:t>the</a:t>
            </a:r>
            <a:r>
              <a:rPr lang="es-UY" dirty="0"/>
              <a:t> </a:t>
            </a:r>
            <a:r>
              <a:rPr lang="es-UY" dirty="0" err="1"/>
              <a:t>outcome</a:t>
            </a:r>
            <a:r>
              <a:rPr lang="es-UY" dirty="0"/>
              <a:t> of </a:t>
            </a:r>
            <a:r>
              <a:rPr lang="es-UY" dirty="0" err="1"/>
              <a:t>their</a:t>
            </a:r>
            <a:r>
              <a:rPr lang="es-UY" dirty="0"/>
              <a:t> performance </a:t>
            </a:r>
            <a:r>
              <a:rPr lang="es-UY" dirty="0" err="1" smtClean="0"/>
              <a:t>was</a:t>
            </a:r>
            <a:r>
              <a:rPr lang="es-UY" dirty="0" smtClean="0"/>
              <a:t> </a:t>
            </a:r>
            <a:r>
              <a:rPr lang="es-UY" dirty="0" err="1"/>
              <a:t>not</a:t>
            </a:r>
            <a:r>
              <a:rPr lang="es-UY" dirty="0"/>
              <a:t> </a:t>
            </a:r>
            <a:r>
              <a:rPr lang="es-UY" dirty="0" err="1" smtClean="0"/>
              <a:t>properly</a:t>
            </a:r>
            <a:r>
              <a:rPr lang="es-UY" dirty="0" smtClean="0"/>
              <a:t> </a:t>
            </a:r>
            <a:r>
              <a:rPr lang="es-UY" dirty="0" err="1" smtClean="0"/>
              <a:t>analysed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analyze the visual outcome in patients undergoing cataract surgery performed by senior residents at TEH during their training program. </a:t>
            </a:r>
          </a:p>
          <a:p>
            <a:endParaRPr lang="en-US" dirty="0"/>
          </a:p>
        </p:txBody>
      </p:sp>
      <p:pic>
        <p:nvPicPr>
          <p:cNvPr id="4" name="Picture 3" descr="C:\Users\Do Seiha\Desktop\IMG_01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3683"/>
            <a:ext cx="3124200" cy="217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o Seiha\Desktop\media-201411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57820"/>
            <a:ext cx="2971800" cy="2184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dirty="0" err="1" smtClean="0"/>
              <a:t>Design</a:t>
            </a:r>
            <a:r>
              <a:rPr lang="es-UY" dirty="0" smtClean="0"/>
              <a:t>: non-</a:t>
            </a:r>
            <a:r>
              <a:rPr lang="es-UY" dirty="0" err="1" smtClean="0"/>
              <a:t>comparative</a:t>
            </a:r>
            <a:r>
              <a:rPr lang="es-UY" dirty="0" smtClean="0"/>
              <a:t> </a:t>
            </a:r>
            <a:r>
              <a:rPr lang="es-UY" dirty="0" err="1" smtClean="0"/>
              <a:t>retrospective</a:t>
            </a:r>
            <a:r>
              <a:rPr lang="es-UY" dirty="0" smtClean="0"/>
              <a:t> </a:t>
            </a:r>
            <a:r>
              <a:rPr lang="es-UY" dirty="0" err="1" smtClean="0"/>
              <a:t>review</a:t>
            </a:r>
            <a:endParaRPr lang="es-UY" dirty="0" smtClean="0"/>
          </a:p>
          <a:p>
            <a:endParaRPr lang="es-UY" dirty="0"/>
          </a:p>
          <a:p>
            <a:r>
              <a:rPr lang="en-US" dirty="0"/>
              <a:t>100 cataract surgery among 298 eligible patients operated upon by senior residents (</a:t>
            </a:r>
            <a:r>
              <a:rPr lang="en-US" dirty="0" smtClean="0"/>
              <a:t>third </a:t>
            </a:r>
            <a:r>
              <a:rPr lang="en-US" dirty="0"/>
              <a:t>year resident)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Location: </a:t>
            </a:r>
            <a:r>
              <a:rPr lang="es-UY" dirty="0" err="1"/>
              <a:t>Takeo</a:t>
            </a:r>
            <a:r>
              <a:rPr lang="es-UY" dirty="0"/>
              <a:t> </a:t>
            </a:r>
            <a:r>
              <a:rPr lang="es-UY" dirty="0" err="1"/>
              <a:t>Eye</a:t>
            </a:r>
            <a:r>
              <a:rPr lang="es-UY" dirty="0"/>
              <a:t> Hospital (TEH) </a:t>
            </a:r>
            <a:r>
              <a:rPr lang="es-UY" dirty="0" err="1"/>
              <a:t>from</a:t>
            </a:r>
            <a:r>
              <a:rPr lang="es-UY" dirty="0"/>
              <a:t> </a:t>
            </a:r>
            <a:r>
              <a:rPr lang="es-UY" dirty="0" err="1"/>
              <a:t>Jan</a:t>
            </a:r>
            <a:r>
              <a:rPr lang="es-UY" dirty="0"/>
              <a:t> </a:t>
            </a:r>
            <a:r>
              <a:rPr lang="es-UY" dirty="0" err="1"/>
              <a:t>to</a:t>
            </a:r>
            <a:r>
              <a:rPr lang="es-UY" dirty="0"/>
              <a:t> </a:t>
            </a:r>
            <a:r>
              <a:rPr lang="es-UY" dirty="0" err="1"/>
              <a:t>October</a:t>
            </a:r>
            <a:r>
              <a:rPr lang="es-UY" dirty="0"/>
              <a:t> 2014</a:t>
            </a: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17301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Resident surgeons:</a:t>
            </a:r>
          </a:p>
          <a:p>
            <a:endParaRPr lang="en-US" dirty="0"/>
          </a:p>
          <a:p>
            <a:pPr lvl="1"/>
            <a:r>
              <a:rPr lang="en-US" dirty="0" smtClean="0"/>
              <a:t>Dr. Un </a:t>
            </a:r>
            <a:r>
              <a:rPr lang="en-US" dirty="0" err="1" smtClean="0"/>
              <a:t>Leng</a:t>
            </a:r>
            <a:endParaRPr lang="en-US" dirty="0" smtClean="0"/>
          </a:p>
          <a:p>
            <a:pPr lvl="1"/>
            <a:r>
              <a:rPr lang="en-US" dirty="0" smtClean="0"/>
              <a:t>Dr. Tor Remy</a:t>
            </a:r>
          </a:p>
          <a:p>
            <a:pPr lvl="1"/>
            <a:r>
              <a:rPr lang="en-US" dirty="0" smtClean="0"/>
              <a:t>Dr. Po </a:t>
            </a:r>
            <a:r>
              <a:rPr lang="en-US" dirty="0" err="1" smtClean="0"/>
              <a:t>Lindara</a:t>
            </a:r>
            <a:endParaRPr lang="en-US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Heng</a:t>
            </a:r>
            <a:r>
              <a:rPr lang="en-US" dirty="0" smtClean="0"/>
              <a:t> </a:t>
            </a:r>
            <a:r>
              <a:rPr lang="en-US" dirty="0" err="1" smtClean="0"/>
              <a:t>Sotheary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 technique: The </a:t>
            </a:r>
            <a:r>
              <a:rPr lang="en-US" dirty="0"/>
              <a:t>majority </a:t>
            </a:r>
            <a:r>
              <a:rPr lang="en-US" dirty="0" smtClean="0"/>
              <a:t>were SICS. </a:t>
            </a:r>
            <a:r>
              <a:rPr lang="en-US" dirty="0"/>
              <a:t>However, </a:t>
            </a:r>
            <a:r>
              <a:rPr lang="en-US" dirty="0" smtClean="0"/>
              <a:t>ECCE-PCIOL</a:t>
            </a:r>
            <a:r>
              <a:rPr lang="en-US" dirty="0"/>
              <a:t>) were also done on a few patients as clinically indicated.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Follow up: </a:t>
            </a:r>
            <a:r>
              <a:rPr lang="en-US" dirty="0"/>
              <a:t>Follow up was scheduled on day 1, 2 week, and 1 month post-operation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Age and Sex distribution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/>
              <a:t>There were 64 female (64%) and 36 male (36%) </a:t>
            </a:r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majority of patients were older than 50 years of age (93.5%) who had age-related </a:t>
            </a:r>
            <a:r>
              <a:rPr lang="en-US" dirty="0" smtClean="0"/>
              <a:t>cataract</a:t>
            </a:r>
          </a:p>
          <a:p>
            <a:pPr lvl="1"/>
            <a:r>
              <a:rPr lang="en-US" dirty="0" smtClean="0"/>
              <a:t>6.5</a:t>
            </a:r>
            <a:r>
              <a:rPr lang="en-US" dirty="0"/>
              <a:t>% belongs to the age group of 20-49.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21633"/>
            <a:ext cx="6248399" cy="3200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52699" y="304800"/>
            <a:ext cx="3429000" cy="2514600"/>
            <a:chOff x="0" y="0"/>
            <a:chExt cx="1222375" cy="9588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22375" cy="958850"/>
            </a:xfrm>
            <a:prstGeom prst="rect">
              <a:avLst/>
            </a:prstGeom>
          </p:spPr>
        </p:pic>
        <p:sp>
          <p:nvSpPr>
            <p:cNvPr id="6" name="Text Box 16"/>
            <p:cNvSpPr txBox="1"/>
            <p:nvPr/>
          </p:nvSpPr>
          <p:spPr>
            <a:xfrm>
              <a:off x="605790" y="228600"/>
              <a:ext cx="4572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ea typeface="MS Mincho" panose="02020609040205080304" pitchFamily="49" charset="-128"/>
                  <a:cs typeface="DaunPenh" panose="01010101010101010101" pitchFamily="2" charset="0"/>
                </a:rPr>
                <a:t>Male</a:t>
              </a:r>
            </a:p>
          </p:txBody>
        </p:sp>
        <p:sp>
          <p:nvSpPr>
            <p:cNvPr id="7" name="Text Box 18"/>
            <p:cNvSpPr txBox="1"/>
            <p:nvPr/>
          </p:nvSpPr>
          <p:spPr>
            <a:xfrm>
              <a:off x="0" y="400050"/>
              <a:ext cx="4572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MS Mincho" panose="02020609040205080304" pitchFamily="49" charset="-128"/>
                  <a:cs typeface="DaunPenh" panose="01010101010101010101" pitchFamily="2" charset="0"/>
                </a:rPr>
                <a:t>Female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4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635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MS Mincho</vt:lpstr>
      <vt:lpstr>Arial</vt:lpstr>
      <vt:lpstr>Calibri</vt:lpstr>
      <vt:lpstr>DaunPenh</vt:lpstr>
      <vt:lpstr>Office Theme</vt:lpstr>
      <vt:lpstr>Visual outcome of cataract surgery performed by residents Chea Ang1*, Neang Mao2*, Do Seiha3*, Un Leng4*, Ouk Sok Hean5*    </vt:lpstr>
      <vt:lpstr>Introduction</vt:lpstr>
      <vt:lpstr>Introduction</vt:lpstr>
      <vt:lpstr>Objective</vt:lpstr>
      <vt:lpstr>Methods</vt:lpstr>
      <vt:lpstr>Methods</vt:lpstr>
      <vt:lpstr>Methods</vt:lpstr>
      <vt:lpstr>Result</vt:lpstr>
      <vt:lpstr>PowerPoint Presentation</vt:lpstr>
      <vt:lpstr>Result</vt:lpstr>
      <vt:lpstr>Resutl</vt:lpstr>
      <vt:lpstr>PowerPoint Presentation</vt:lpstr>
      <vt:lpstr>Discussion</vt:lpstr>
      <vt:lpstr>Discussion</vt:lpstr>
      <vt:lpstr>Conclusion</vt:lpstr>
      <vt:lpstr>Reference</vt:lpstr>
      <vt:lpstr>PowerPoint Presentation</vt:lpstr>
      <vt:lpstr>Your Commitment Brings Success.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Seiha</dc:creator>
  <cp:lastModifiedBy>Dell XPS</cp:lastModifiedBy>
  <cp:revision>12</cp:revision>
  <dcterms:created xsi:type="dcterms:W3CDTF">2014-12-06T02:00:38Z</dcterms:created>
  <dcterms:modified xsi:type="dcterms:W3CDTF">2014-12-07T06:07:28Z</dcterms:modified>
</cp:coreProperties>
</file>